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5" r:id="rId9"/>
    <p:sldId id="266" r:id="rId10"/>
    <p:sldId id="267" r:id="rId11"/>
    <p:sldId id="264" r:id="rId12"/>
  </p:sldIdLst>
  <p:sldSz cx="9144000" cy="6858000" type="screen4x3"/>
  <p:notesSz cx="7559675" cy="10691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91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49360" y="107640"/>
            <a:ext cx="8042040" cy="1336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8042040" cy="2071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49360" y="3868920"/>
            <a:ext cx="8042040" cy="2071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49360" y="107640"/>
            <a:ext cx="8042040" cy="1336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924360" cy="2071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70280" y="1600200"/>
            <a:ext cx="3924360" cy="2071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4670280" y="3868920"/>
            <a:ext cx="3924360" cy="2071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549360" y="3868920"/>
            <a:ext cx="3924360" cy="2071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549360" y="107640"/>
            <a:ext cx="8042040" cy="1336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8042040" cy="4343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549360" y="1600200"/>
            <a:ext cx="8042040" cy="4343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pic>
        <p:nvPicPr>
          <p:cNvPr id="38" name="Picture 37"/>
          <p:cNvPicPr/>
          <p:nvPr/>
        </p:nvPicPr>
        <p:blipFill>
          <a:blip r:embed="rId2"/>
          <a:stretch/>
        </p:blipFill>
        <p:spPr>
          <a:xfrm>
            <a:off x="1847160" y="1600200"/>
            <a:ext cx="5446080" cy="4343040"/>
          </a:xfrm>
          <a:prstGeom prst="rect">
            <a:avLst/>
          </a:prstGeom>
          <a:ln>
            <a:noFill/>
          </a:ln>
        </p:spPr>
      </p:pic>
      <p:pic>
        <p:nvPicPr>
          <p:cNvPr id="39" name="Picture 38"/>
          <p:cNvPicPr/>
          <p:nvPr/>
        </p:nvPicPr>
        <p:blipFill>
          <a:blip r:embed="rId2"/>
          <a:stretch/>
        </p:blipFill>
        <p:spPr>
          <a:xfrm>
            <a:off x="1847160" y="1600200"/>
            <a:ext cx="5446080" cy="4343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49360" y="107640"/>
            <a:ext cx="8042040" cy="1336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8042040" cy="43430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49360" y="107640"/>
            <a:ext cx="8042040" cy="1336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8042040" cy="4343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49360" y="107640"/>
            <a:ext cx="8042040" cy="1336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924360" cy="4343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0280" y="1600200"/>
            <a:ext cx="3924360" cy="4343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49360" y="107640"/>
            <a:ext cx="8042040" cy="1336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549360" y="107640"/>
            <a:ext cx="8042040" cy="6197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49360" y="107640"/>
            <a:ext cx="8042040" cy="1336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924360" cy="2071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549360" y="3868920"/>
            <a:ext cx="3924360" cy="2071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4670280" y="1600200"/>
            <a:ext cx="3924360" cy="4343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49360" y="107640"/>
            <a:ext cx="8042040" cy="1336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8042040" cy="43430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549360" y="107640"/>
            <a:ext cx="8042040" cy="1336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924360" cy="4343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70280" y="1600200"/>
            <a:ext cx="3924360" cy="2071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4670280" y="3868920"/>
            <a:ext cx="3924360" cy="2071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49360" y="107640"/>
            <a:ext cx="8042040" cy="1336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924360" cy="2071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0280" y="1600200"/>
            <a:ext cx="3924360" cy="2071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549360" y="3868920"/>
            <a:ext cx="8042040" cy="2071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49360" y="107640"/>
            <a:ext cx="8042040" cy="1336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8042040" cy="2071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49360" y="3868920"/>
            <a:ext cx="8042040" cy="2071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49360" y="107640"/>
            <a:ext cx="8042040" cy="1336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924360" cy="2071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670280" y="1600200"/>
            <a:ext cx="3924360" cy="2071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4670280" y="3868920"/>
            <a:ext cx="3924360" cy="2071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49360" y="3868920"/>
            <a:ext cx="3924360" cy="2071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49360" y="107640"/>
            <a:ext cx="8042040" cy="1336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8042040" cy="4343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549360" y="1600200"/>
            <a:ext cx="8042040" cy="4343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pic>
        <p:nvPicPr>
          <p:cNvPr id="77" name="Picture 76"/>
          <p:cNvPicPr/>
          <p:nvPr/>
        </p:nvPicPr>
        <p:blipFill>
          <a:blip r:embed="rId2"/>
          <a:stretch/>
        </p:blipFill>
        <p:spPr>
          <a:xfrm>
            <a:off x="1847160" y="1600200"/>
            <a:ext cx="5446080" cy="4343040"/>
          </a:xfrm>
          <a:prstGeom prst="rect">
            <a:avLst/>
          </a:prstGeom>
          <a:ln>
            <a:noFill/>
          </a:ln>
        </p:spPr>
      </p:pic>
      <p:pic>
        <p:nvPicPr>
          <p:cNvPr id="78" name="Picture 77"/>
          <p:cNvPicPr/>
          <p:nvPr/>
        </p:nvPicPr>
        <p:blipFill>
          <a:blip r:embed="rId2"/>
          <a:stretch/>
        </p:blipFill>
        <p:spPr>
          <a:xfrm>
            <a:off x="1847160" y="1600200"/>
            <a:ext cx="5446080" cy="4343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49360" y="107640"/>
            <a:ext cx="8042040" cy="1336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8042040" cy="4343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49360" y="107640"/>
            <a:ext cx="8042040" cy="1336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924360" cy="4343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4670280" y="1600200"/>
            <a:ext cx="3924360" cy="4343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49360" y="107640"/>
            <a:ext cx="8042040" cy="1336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549360" y="107640"/>
            <a:ext cx="8042040" cy="6197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49360" y="107640"/>
            <a:ext cx="8042040" cy="1336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924360" cy="2071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49360" y="3868920"/>
            <a:ext cx="3924360" cy="2071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0280" y="1600200"/>
            <a:ext cx="3924360" cy="4343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49360" y="107640"/>
            <a:ext cx="8042040" cy="1336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924360" cy="4343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0280" y="1600200"/>
            <a:ext cx="3924360" cy="2071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670280" y="3868920"/>
            <a:ext cx="3924360" cy="2071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49360" y="107640"/>
            <a:ext cx="8042040" cy="1336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924360" cy="2071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70280" y="1600200"/>
            <a:ext cx="3924360" cy="2071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549360" y="3868920"/>
            <a:ext cx="8042040" cy="2071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/>
          <p:cNvSpPr/>
          <p:nvPr/>
        </p:nvSpPr>
        <p:spPr>
          <a:xfrm>
            <a:off x="1328040" y="1295280"/>
            <a:ext cx="6487200" cy="3152520"/>
          </a:xfrm>
          <a:prstGeom prst="rect">
            <a:avLst/>
          </a:prstGeom>
          <a:noFill/>
          <a:ln w="3240">
            <a:solidFill>
              <a:schemeClr val="bg1"/>
            </a:solidFill>
            <a:round/>
          </a:ln>
          <a:effectLst>
            <a:outerShdw blurRad="63500" sx="100500" sy="100500" algn="ctr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PlaceHolder 2"/>
          <p:cNvSpPr>
            <a:spLocks noGrp="1"/>
          </p:cNvSpPr>
          <p:nvPr>
            <p:ph type="title"/>
          </p:nvPr>
        </p:nvSpPr>
        <p:spPr>
          <a:xfrm>
            <a:off x="1323000" y="1523880"/>
            <a:ext cx="6497640" cy="1724400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ct val="100000"/>
              </a:lnSpc>
            </a:pPr>
            <a:r>
              <a:rPr lang="en-US" sz="4600" b="0" strike="noStrike" spc="-1">
                <a:solidFill>
                  <a:srgbClr val="2C7C9F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Click to edit Master title style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629680" y="6275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r>
              <a:rPr lang="en-GB" sz="12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02/06/17</a:t>
            </a:r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264600" y="6275520"/>
            <a:ext cx="4840560" cy="364680"/>
          </a:xfrm>
          <a:prstGeom prst="rect">
            <a:avLst/>
          </a:prstGeom>
        </p:spPr>
        <p:txBody>
          <a:bodyPr anchor="ctr"/>
          <a:lstStyle/>
          <a:p>
            <a:endParaRPr lang="en-GB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98040" y="6275520"/>
            <a:ext cx="990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AFF93323-3E13-45FD-9A96-91CBAA45C4BA}" type="slidenum">
              <a:rPr lang="en-GB" sz="36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‹#›</a:t>
            </a:fld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PlaceHolder 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49360" y="107640"/>
            <a:ext cx="8042040" cy="1336680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ct val="100000"/>
              </a:lnSpc>
            </a:pPr>
            <a:r>
              <a:rPr lang="en-US" sz="4600" b="0" strike="noStrike" spc="-1">
                <a:solidFill>
                  <a:srgbClr val="2C7C9F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Click to edit Master title style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8042040" cy="434304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Sixth Outline Level</a:t>
            </a: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r>
              <a:rPr lang="en-US" sz="2400" b="0" strike="noStrike" spc="-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Seventh Outline LevelClick to edit Master text styles</a:t>
            </a:r>
          </a:p>
          <a:p>
            <a:pPr marL="685800" lvl="1" indent="-336240">
              <a:lnSpc>
                <a:spcPct val="100000"/>
              </a:lnSpc>
              <a:buClr>
                <a:srgbClr val="215D77"/>
              </a:buClr>
              <a:buSzPct val="110000"/>
              <a:buFont typeface="Wingdings 2" charset="2"/>
              <a:buChar char=""/>
            </a:pPr>
            <a:r>
              <a:rPr lang="en-US" sz="2200" b="0" strike="noStrike" spc="-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Second level</a:t>
            </a:r>
            <a:endParaRPr lang="en-US" sz="2400" b="0" strike="noStrike" spc="-1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  <a:p>
            <a:pPr marL="968400" lvl="2" indent="-2822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r>
              <a:rPr lang="en-US" sz="2000" b="0" strike="noStrike" spc="-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Third level</a:t>
            </a:r>
            <a:endParaRPr lang="en-US" sz="2400" b="0" strike="noStrike" spc="-1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  <a:p>
            <a:pPr marL="1263600" lvl="3" indent="-294840">
              <a:lnSpc>
                <a:spcPct val="100000"/>
              </a:lnSpc>
              <a:buClr>
                <a:srgbClr val="215D77"/>
              </a:buClr>
              <a:buSzPct val="110000"/>
              <a:buFont typeface="Wingdings 2" charset="2"/>
              <a:buChar char=""/>
            </a:pPr>
            <a:r>
              <a:rPr lang="en-US" sz="1800" b="0" strike="noStrike" spc="-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Fourth level</a:t>
            </a:r>
            <a:endParaRPr lang="en-US" sz="2400" b="0" strike="noStrike" spc="-1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  <a:p>
            <a:pPr marL="1546200" lvl="4" indent="-2822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r>
              <a:rPr lang="en-US" sz="1800" b="0" strike="noStrike" spc="-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Fifth level</a:t>
            </a:r>
            <a:endParaRPr lang="en-US" sz="2400" b="0" strike="noStrike" spc="-1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dt"/>
          </p:nvPr>
        </p:nvSpPr>
        <p:spPr>
          <a:xfrm>
            <a:off x="5629680" y="6275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r>
              <a:rPr lang="en-GB" sz="12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02/06/17</a:t>
            </a:r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ftr"/>
          </p:nvPr>
        </p:nvSpPr>
        <p:spPr>
          <a:xfrm>
            <a:off x="264600" y="6275520"/>
            <a:ext cx="4840560" cy="364680"/>
          </a:xfrm>
          <a:prstGeom prst="rect">
            <a:avLst/>
          </a:prstGeom>
        </p:spPr>
        <p:txBody>
          <a:bodyPr anchor="ctr"/>
          <a:lstStyle/>
          <a:p>
            <a:endParaRPr lang="en-GB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sldNum"/>
          </p:nvPr>
        </p:nvSpPr>
        <p:spPr>
          <a:xfrm>
            <a:off x="7898040" y="6275520"/>
            <a:ext cx="990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269B2DEF-85BE-4C3A-92EC-97E8B49C0855}" type="slidenum">
              <a:rPr lang="en-GB" sz="36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‹#›</a:t>
            </a:fld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3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3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3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3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3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3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3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3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3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Shape 1"/>
          <p:cNvSpPr txBox="1"/>
          <p:nvPr/>
        </p:nvSpPr>
        <p:spPr>
          <a:xfrm>
            <a:off x="583560" y="1995480"/>
            <a:ext cx="7939440" cy="17244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/>
            <a:r>
              <a:rPr lang="en-GB" sz="4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Adapting assessment </a:t>
            </a:r>
            <a:r>
              <a:rPr lang="en-GB" sz="4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to</a:t>
            </a:r>
            <a:br>
              <a:rPr lang="en-GB" sz="4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en-GB" sz="4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GB" sz="4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promote statistical reasoning and thinking</a:t>
            </a:r>
            <a:endParaRPr lang="en-GB" sz="6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80" name="TextShape 2"/>
          <p:cNvSpPr txBox="1"/>
          <p:nvPr/>
        </p:nvSpPr>
        <p:spPr>
          <a:xfrm>
            <a:off x="1323000" y="3934080"/>
            <a:ext cx="6497640" cy="9162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GB" sz="18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Theo Economou</a:t>
            </a:r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CustomShape 3"/>
          <p:cNvSpPr/>
          <p:nvPr/>
        </p:nvSpPr>
        <p:spPr>
          <a:xfrm>
            <a:off x="1323000" y="4969080"/>
            <a:ext cx="6509520" cy="118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3987" y="5057328"/>
            <a:ext cx="7356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Lecturer in Statistics teaching 3</a:t>
            </a:r>
            <a:r>
              <a:rPr lang="en-GB" sz="2400" b="0" strike="noStrike" spc="-1" baseline="30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rd</a:t>
            </a:r>
            <a:r>
              <a:rPr lang="en-GB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 year module “Advanced Statistical Modelling”.</a:t>
            </a:r>
          </a:p>
          <a:p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80"/>
    </mc:Choice>
    <mc:Fallback>
      <p:transition xmlns:p14="http://schemas.microsoft.com/office/powerpoint/2010/main" spd="slow" advTm="3268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Shape 1"/>
          <p:cNvSpPr txBox="1"/>
          <p:nvPr/>
        </p:nvSpPr>
        <p:spPr>
          <a:xfrm>
            <a:off x="549360" y="-567438"/>
            <a:ext cx="8042040" cy="13366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ct val="100000"/>
              </a:lnSpc>
            </a:pPr>
            <a:r>
              <a:rPr lang="en-US" sz="4600" b="0" strike="noStrike" spc="-1" dirty="0">
                <a:solidFill>
                  <a:srgbClr val="2C7C9F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References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97" name="TextShape 2"/>
          <p:cNvSpPr txBox="1"/>
          <p:nvPr/>
        </p:nvSpPr>
        <p:spPr>
          <a:xfrm>
            <a:off x="549360" y="822144"/>
            <a:ext cx="8042040" cy="43430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9200" indent="-348840">
              <a:buClr>
                <a:srgbClr val="6FB7D7"/>
              </a:buClr>
              <a:buSzPct val="110000"/>
              <a:buFont typeface="Wingdings 2" charset="2"/>
              <a:buChar char=""/>
            </a:pPr>
            <a:r>
              <a:rPr lang="en-US" b="0" strike="noStrike" spc="-1" dirty="0" err="1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Delucchi</a:t>
            </a:r>
            <a:r>
              <a:rPr lang="en-US" b="0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, M. (1993). </a:t>
            </a:r>
            <a:r>
              <a:rPr lang="en-US" b="0" i="1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Assessing the impact of group projects on examination performance in social statistics</a:t>
            </a:r>
            <a:r>
              <a:rPr lang="en-US" b="0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. Teaching in Higher Education, </a:t>
            </a:r>
            <a:r>
              <a:rPr lang="en-US" b="1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12</a:t>
            </a:r>
            <a:r>
              <a:rPr lang="en-US" b="0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(4).</a:t>
            </a: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endParaRPr lang="en-US" b="0" strike="noStrike" spc="-1" dirty="0" smtClean="0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r>
              <a:rPr lang="en-US" b="0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Gal I and Garfield JB (1997). </a:t>
            </a:r>
            <a:r>
              <a:rPr lang="en-US" b="0" i="1" u="sng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The Assessment Challenge in Statistics Education</a:t>
            </a:r>
            <a:r>
              <a:rPr lang="en-US" b="0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, IOS Press.</a:t>
            </a: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endParaRPr lang="en-US" spc="-1" dirty="0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r>
              <a:rPr lang="en-US" b="0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Garfield J (1995). </a:t>
            </a:r>
            <a:r>
              <a:rPr lang="en-US" b="0" i="1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How students learn statistics</a:t>
            </a:r>
            <a:r>
              <a:rPr lang="en-US" b="0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. International statistical review, </a:t>
            </a:r>
            <a:r>
              <a:rPr lang="en-US" b="1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63</a:t>
            </a:r>
            <a:r>
              <a:rPr lang="en-US" b="0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(1).</a:t>
            </a: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endParaRPr lang="en-US" spc="-1" dirty="0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r>
              <a:rPr lang="en-US" b="0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Marriott J, Davies N, and Gibson L (2009). </a:t>
            </a:r>
            <a:r>
              <a:rPr lang="en-US" b="0" i="1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Teaching, learning and assessing statistical problem solving</a:t>
            </a:r>
            <a:r>
              <a:rPr lang="en-US" b="0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. Journal of Statistics Education, </a:t>
            </a:r>
            <a:r>
              <a:rPr lang="en-US" b="1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17</a:t>
            </a:r>
            <a:r>
              <a:rPr lang="en-US" b="0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(1).</a:t>
            </a: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endParaRPr lang="en-US" spc="-1" dirty="0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r>
              <a:rPr lang="en-US" b="0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Nolan, D. and Speed, T. P. (1999). </a:t>
            </a:r>
            <a:r>
              <a:rPr lang="en-US" b="0" i="1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Teaching statistics theory through applications</a:t>
            </a:r>
            <a:r>
              <a:rPr lang="en-US" b="0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. The American Statistician, </a:t>
            </a:r>
            <a:r>
              <a:rPr lang="en-US" b="1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53</a:t>
            </a:r>
            <a:r>
              <a:rPr lang="en-US" b="0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(</a:t>
            </a:r>
            <a:r>
              <a:rPr lang="en-US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4</a:t>
            </a:r>
            <a:r>
              <a:rPr lang="en-US" b="0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).</a:t>
            </a: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endParaRPr lang="en-US" spc="-1" dirty="0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r>
              <a:rPr lang="en-US" b="0" strike="noStrike" spc="-1" dirty="0" err="1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Tishkovskaya</a:t>
            </a:r>
            <a:r>
              <a:rPr lang="en-US" b="0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 S and Lancaster GA (2012). </a:t>
            </a:r>
            <a:r>
              <a:rPr lang="en-US" b="0" i="1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Statistical education in the 21st century: A review of challenges, teaching innovations and strategies for reform</a:t>
            </a:r>
            <a:r>
              <a:rPr lang="en-US" b="0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. Journal of Statistics Education, </a:t>
            </a:r>
            <a:r>
              <a:rPr lang="en-US" b="1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20</a:t>
            </a:r>
            <a:r>
              <a:rPr lang="en-US" b="0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(2).</a:t>
            </a: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endParaRPr lang="en-US" sz="2000" spc="-1" dirty="0" smtClean="0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84"/>
    </mc:Choice>
    <mc:Fallback>
      <p:transition xmlns:p14="http://schemas.microsoft.com/office/powerpoint/2010/main" spd="slow" advTm="15684"/>
    </mc:Fallback>
  </mc:AlternateContent>
  <p:timing>
    <p:tnLst>
      <p:par>
        <p:cTn xmlns:p14="http://schemas.microsoft.com/office/powerpoint/2010/main"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1"/>
          <p:cNvSpPr txBox="1"/>
          <p:nvPr/>
        </p:nvSpPr>
        <p:spPr>
          <a:xfrm>
            <a:off x="549360" y="-441512"/>
            <a:ext cx="8042040" cy="13366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ct val="100000"/>
              </a:lnSpc>
            </a:pPr>
            <a:r>
              <a:rPr lang="en-US" sz="4600" b="0" strike="noStrike" spc="-1" dirty="0" smtClean="0">
                <a:solidFill>
                  <a:srgbClr val="2C7C9F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The module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83" name="TextShape 2"/>
          <p:cNvSpPr txBox="1"/>
          <p:nvPr/>
        </p:nvSpPr>
        <p:spPr>
          <a:xfrm>
            <a:off x="549360" y="1068191"/>
            <a:ext cx="8341474" cy="43430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9200" indent="-348840">
              <a:buClr>
                <a:srgbClr val="6FB7D7"/>
              </a:buClr>
              <a:buSzPct val="110000"/>
              <a:buFont typeface="Wingdings 2" charset="2"/>
              <a:buChar char=""/>
            </a:pPr>
            <a:endParaRPr lang="en-GB" sz="24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  <a:p>
            <a:pPr marL="349200" indent="-348840">
              <a:buClr>
                <a:srgbClr val="6FB7D7"/>
              </a:buClr>
              <a:buSzPct val="110000"/>
              <a:buFont typeface="Wingdings 2" charset="2"/>
              <a:buChar char=""/>
            </a:pPr>
            <a:r>
              <a:rPr lang="en-GB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Have been involved with this module for 5 years before taking it over for 2016-17</a:t>
            </a:r>
            <a:endParaRPr lang="en-US" sz="2400" b="0" strike="noStrike" spc="-1" dirty="0" smtClean="0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endParaRPr lang="en-US" sz="2400" b="0" strike="noStrike" spc="-1" dirty="0" smtClean="0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r>
              <a:rPr lang="en-US" sz="2400" b="0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An </a:t>
            </a:r>
            <a:r>
              <a:rPr lang="en-US" sz="2400" b="0" strike="noStrike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applied course with average 30 students per year</a:t>
            </a:r>
            <a:r>
              <a:rPr lang="en-US" sz="2400" b="0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.</a:t>
            </a: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endParaRPr lang="en-US" sz="2400" b="0" strike="noStrike" spc="-1" dirty="0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r>
              <a:rPr lang="en-US" sz="2400" b="0" strike="noStrike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Primary </a:t>
            </a:r>
            <a:r>
              <a:rPr lang="en-US" sz="2400" b="0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objective:</a:t>
            </a:r>
            <a:r>
              <a:rPr lang="en-US" sz="2400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/>
            </a:r>
            <a:br>
              <a:rPr lang="en-US" sz="2400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</a:br>
            <a:r>
              <a:rPr lang="en-US" sz="2400" b="1" strike="noStrike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Show </a:t>
            </a:r>
            <a:r>
              <a:rPr lang="en-US" sz="24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the students how to </a:t>
            </a:r>
            <a:r>
              <a:rPr lang="en-US" sz="2400" b="1" strike="noStrike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use</a:t>
            </a:r>
            <a:r>
              <a:rPr lang="en-US" sz="24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 </a:t>
            </a:r>
            <a:r>
              <a:rPr lang="en-US" sz="2400" b="1" strike="noStrike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statistical </a:t>
            </a:r>
            <a:r>
              <a:rPr lang="en-US" sz="24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modelling</a:t>
            </a:r>
            <a:r>
              <a:rPr lang="en-US" sz="24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 for </a:t>
            </a:r>
            <a:r>
              <a:rPr lang="en-US" sz="2400" b="1" strike="noStrike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solving</a:t>
            </a:r>
            <a:r>
              <a:rPr lang="en-US" sz="24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 </a:t>
            </a:r>
            <a:r>
              <a:rPr lang="en-US" sz="2400" b="1" strike="noStrike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real</a:t>
            </a:r>
            <a:r>
              <a:rPr lang="en-US" sz="24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-world </a:t>
            </a:r>
            <a:r>
              <a:rPr lang="en-US" sz="2400" b="1" strike="noStrike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problems</a:t>
            </a: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endParaRPr lang="en-US" sz="2400" b="0" strike="noStrike" spc="-1" dirty="0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r>
              <a:rPr lang="en-US" sz="2400" b="0" strike="noStrike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E.g. predict the weather from past data or infer </a:t>
            </a:r>
            <a:r>
              <a:rPr lang="en-US" sz="2400" b="0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effectiveness of medical treatment.</a:t>
            </a:r>
            <a:endParaRPr lang="en-US" sz="2400" b="0" strike="noStrike" spc="-1" dirty="0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704"/>
    </mc:Choice>
    <mc:Fallback>
      <p:transition xmlns:p14="http://schemas.microsoft.com/office/powerpoint/2010/main" spd="slow" advTm="59704"/>
    </mc:Fallback>
  </mc:AlternateContent>
  <p:timing>
    <p:tnLst>
      <p:par>
        <p:cTn xmlns:p14="http://schemas.microsoft.com/office/powerpoint/2010/main"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Shape 1"/>
          <p:cNvSpPr txBox="1"/>
          <p:nvPr/>
        </p:nvSpPr>
        <p:spPr>
          <a:xfrm>
            <a:off x="549360" y="-390029"/>
            <a:ext cx="8042040" cy="13366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ct val="100000"/>
              </a:lnSpc>
            </a:pPr>
            <a:r>
              <a:rPr lang="en-US" sz="4600" b="0" strike="noStrike" spc="-1" dirty="0">
                <a:solidFill>
                  <a:srgbClr val="2C7C9F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Problem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85" name="TextShape 2"/>
          <p:cNvSpPr txBox="1"/>
          <p:nvPr/>
        </p:nvSpPr>
        <p:spPr>
          <a:xfrm>
            <a:off x="549360" y="1171175"/>
            <a:ext cx="8042040" cy="43430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r>
              <a:rPr lang="en-US" sz="2400" b="0" strike="noStrike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Most students are used to conventional/traditional method of learning mathematics</a:t>
            </a:r>
            <a:r>
              <a:rPr lang="en-US" sz="2400" b="0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,</a:t>
            </a: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endParaRPr lang="en-US" sz="2400" b="0" strike="noStrike" spc="-1" dirty="0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r>
              <a:rPr lang="en-US" sz="2400" b="0" strike="noStrike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i.e. sit back, take notes, solve similar exercises to ones shown in lectures</a:t>
            </a:r>
            <a:r>
              <a:rPr lang="en-US" sz="2400" b="0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.</a:t>
            </a:r>
          </a:p>
          <a:p>
            <a:pPr marL="360">
              <a:lnSpc>
                <a:spcPct val="100000"/>
              </a:lnSpc>
              <a:buClr>
                <a:srgbClr val="6FB7D7"/>
              </a:buClr>
              <a:buSzPct val="110000"/>
            </a:pPr>
            <a:endParaRPr lang="en-US" sz="2400" b="0" strike="noStrike" spc="-1" dirty="0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r>
              <a:rPr lang="en-US" sz="2400" b="0" strike="noStrike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Key transferable skill however not being learned</a:t>
            </a:r>
            <a:r>
              <a:rPr lang="en-US" sz="2400" b="0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:</a:t>
            </a:r>
          </a:p>
          <a:p>
            <a:pPr marL="806400" lvl="1" indent="-348840">
              <a:buClr>
                <a:srgbClr val="6FB7D7"/>
              </a:buClr>
              <a:buSzPct val="110000"/>
              <a:buFont typeface="Wingdings 2" charset="2"/>
              <a:buChar char=""/>
            </a:pPr>
            <a:r>
              <a:rPr lang="en-US" sz="2400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Independent problem solving.</a:t>
            </a:r>
          </a:p>
          <a:p>
            <a:pPr marL="806400" lvl="1" indent="-348840">
              <a:buClr>
                <a:srgbClr val="6FB7D7"/>
              </a:buClr>
              <a:buSzPct val="110000"/>
              <a:buFont typeface="Wingdings 2" charset="2"/>
              <a:buChar char=""/>
            </a:pPr>
            <a:endParaRPr lang="en-US" sz="2400" b="0" strike="noStrike" spc="-1" dirty="0" smtClean="0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r>
              <a:rPr lang="en-US" sz="2400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Also, advice from peer-observation was that too much </a:t>
            </a:r>
            <a:r>
              <a:rPr lang="en-US" sz="2400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e</a:t>
            </a:r>
            <a:r>
              <a:rPr lang="en-US" sz="2400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mphasis was being put on the exam and not enough on practical work.</a:t>
            </a:r>
            <a:endParaRPr lang="en-US" sz="2400" b="0" strike="noStrike" spc="-1" dirty="0" smtClean="0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  <a:p>
            <a:pPr marL="457560" lvl="1">
              <a:buClr>
                <a:srgbClr val="6FB7D7"/>
              </a:buClr>
              <a:buSzPct val="110000"/>
            </a:pPr>
            <a:endParaRPr lang="en-US" sz="2400" spc="-1" dirty="0" smtClean="0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162"/>
    </mc:Choice>
    <mc:Fallback>
      <p:transition xmlns:p14="http://schemas.microsoft.com/office/powerpoint/2010/main" spd="slow" advTm="88162"/>
    </mc:Fallback>
  </mc:AlternateContent>
  <p:timing>
    <p:tnLst>
      <p:par>
        <p:cTn xmlns:p14="http://schemas.microsoft.com/office/powerpoint/2010/main"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549360" y="-504720"/>
            <a:ext cx="8042040" cy="13366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ct val="100000"/>
              </a:lnSpc>
            </a:pPr>
            <a:r>
              <a:rPr lang="en-US" sz="4600" b="0" strike="noStrike" spc="-1" dirty="0">
                <a:solidFill>
                  <a:srgbClr val="2C7C9F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Problem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87" name="TextShape 2"/>
          <p:cNvSpPr txBox="1"/>
          <p:nvPr/>
        </p:nvSpPr>
        <p:spPr>
          <a:xfrm>
            <a:off x="362869" y="1033200"/>
            <a:ext cx="8561426" cy="43430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r>
              <a:rPr lang="en-US" sz="2400" b="0" strike="noStrike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The students do not </a:t>
            </a:r>
            <a:r>
              <a:rPr lang="en-US" sz="24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own the problem</a:t>
            </a:r>
            <a:r>
              <a:rPr lang="en-US" sz="2400" b="0" strike="noStrike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. It is given to them by </a:t>
            </a:r>
            <a:r>
              <a:rPr lang="en-US" sz="2400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lecturer </a:t>
            </a:r>
            <a:r>
              <a:rPr lang="en-US" sz="2400" b="0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and </a:t>
            </a:r>
            <a:r>
              <a:rPr lang="en-US" sz="2400" b="0" strike="noStrike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they seek the “correct solution”</a:t>
            </a:r>
            <a:r>
              <a:rPr lang="en-US" sz="2400" b="0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.</a:t>
            </a: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endParaRPr lang="en-US" sz="2400" b="0" strike="noStrike" spc="-1" dirty="0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r>
              <a:rPr lang="en-US" sz="2400" b="0" strike="noStrike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However, </a:t>
            </a:r>
            <a:r>
              <a:rPr lang="en-US" sz="2400" b="0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statisticians are </a:t>
            </a:r>
            <a:r>
              <a:rPr lang="en-US" sz="2400" b="0" strike="noStrike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problem solvers</a:t>
            </a:r>
            <a:r>
              <a:rPr lang="en-US" sz="2400" b="0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!</a:t>
            </a: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endParaRPr lang="en-US" sz="2400" b="0" strike="noStrike" spc="-1" dirty="0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  <a:p>
            <a:pPr marL="349200" indent="-348840">
              <a:buClr>
                <a:srgbClr val="6FB7D7"/>
              </a:buClr>
              <a:buSzPct val="110000"/>
              <a:buFont typeface="Wingdings 2" charset="2"/>
              <a:buChar char=""/>
            </a:pPr>
            <a:r>
              <a:rPr lang="en-US" sz="2400" b="0" strike="noStrike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They need to </a:t>
            </a:r>
            <a:r>
              <a:rPr lang="en-US" sz="2400" b="0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gain skills such as statistical reasoning (Garfield, 2002) and thinking (Chance, 2002) in </a:t>
            </a:r>
            <a:r>
              <a:rPr lang="en-US" sz="2400" b="0" strike="noStrike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order to </a:t>
            </a:r>
            <a:r>
              <a:rPr lang="en-US" sz="2400" b="0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/>
            </a:r>
            <a:br>
              <a:rPr lang="en-US" sz="2400" b="0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</a:br>
            <a:endParaRPr lang="en-US" sz="2400" b="0" strike="noStrike" spc="-1" dirty="0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  <a:p>
            <a:pPr marL="685800" lvl="1" indent="-336240">
              <a:lnSpc>
                <a:spcPct val="100000"/>
              </a:lnSpc>
              <a:buClr>
                <a:srgbClr val="215D77"/>
              </a:buClr>
              <a:buSzPct val="110000"/>
              <a:buFont typeface="Wingdings 2" charset="2"/>
              <a:buChar char=""/>
            </a:pPr>
            <a:r>
              <a:rPr lang="en-US" sz="22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c</a:t>
            </a:r>
            <a:r>
              <a:rPr lang="en-US" sz="2200" b="1" strike="noStrike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ommunicate</a:t>
            </a:r>
            <a:r>
              <a:rPr lang="en-US" sz="2200" b="0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 </a:t>
            </a:r>
            <a:r>
              <a:rPr lang="en-US" sz="22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t</a:t>
            </a:r>
            <a:r>
              <a:rPr lang="en-US" sz="2200" b="1" strike="noStrike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o understand </a:t>
            </a:r>
            <a:r>
              <a:rPr lang="en-US" sz="22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the </a:t>
            </a:r>
            <a:r>
              <a:rPr lang="en-US" sz="2200" b="1" strike="noStrike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problem and the data;</a:t>
            </a:r>
            <a:br>
              <a:rPr lang="en-US" sz="2200" b="1" strike="noStrike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</a:br>
            <a:endParaRPr lang="en-US" sz="2000" b="0" strike="noStrike" spc="-1" dirty="0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  <a:p>
            <a:pPr marL="685800" lvl="1" indent="-336240">
              <a:lnSpc>
                <a:spcPct val="100000"/>
              </a:lnSpc>
              <a:buClr>
                <a:srgbClr val="215D77"/>
              </a:buClr>
              <a:buSzPct val="110000"/>
              <a:buFont typeface="Wingdings 2" charset="2"/>
              <a:buChar char=""/>
            </a:pPr>
            <a:r>
              <a:rPr lang="en-US" sz="22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translate it to </a:t>
            </a:r>
            <a:r>
              <a:rPr lang="en-US" sz="2200" b="1" strike="noStrike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mathematics;</a:t>
            </a:r>
            <a:br>
              <a:rPr lang="en-US" sz="2200" b="1" strike="noStrike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</a:br>
            <a:endParaRPr lang="en-US" sz="2000" b="0" strike="noStrike" spc="-1" dirty="0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  <a:p>
            <a:pPr marL="685800" lvl="1" indent="-336240">
              <a:lnSpc>
                <a:spcPct val="100000"/>
              </a:lnSpc>
              <a:buClr>
                <a:srgbClr val="215D77"/>
              </a:buClr>
              <a:buSzPct val="110000"/>
              <a:buFont typeface="Wingdings 2" charset="2"/>
              <a:buChar char=""/>
            </a:pPr>
            <a:r>
              <a:rPr lang="en-US" sz="22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i</a:t>
            </a:r>
            <a:r>
              <a:rPr lang="en-US" sz="2200" b="1" strike="noStrike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nterpret and translate the </a:t>
            </a:r>
            <a:r>
              <a:rPr lang="en-US" sz="22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findings in layman’s </a:t>
            </a:r>
            <a:r>
              <a:rPr lang="en-US" sz="2200" b="1" strike="noStrike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terms.</a:t>
            </a:r>
          </a:p>
          <a:p>
            <a:pPr marL="685800" lvl="1" indent="-336240">
              <a:lnSpc>
                <a:spcPct val="100000"/>
              </a:lnSpc>
              <a:buClr>
                <a:srgbClr val="215D77"/>
              </a:buClr>
              <a:buSzPct val="110000"/>
              <a:buFont typeface="Wingdings 2" charset="2"/>
              <a:buChar char=""/>
            </a:pPr>
            <a:endParaRPr lang="en-US" sz="2000" b="0" strike="noStrike" spc="-1" dirty="0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995"/>
    </mc:Choice>
    <mc:Fallback>
      <p:transition xmlns:p14="http://schemas.microsoft.com/office/powerpoint/2010/main" spd="slow" advTm="106995"/>
    </mc:Fallback>
  </mc:AlternateContent>
  <p:timing>
    <p:tnLst>
      <p:par>
        <p:cTn xmlns:p14="http://schemas.microsoft.com/office/powerpoint/2010/main"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Shape 1"/>
          <p:cNvSpPr txBox="1"/>
          <p:nvPr/>
        </p:nvSpPr>
        <p:spPr>
          <a:xfrm>
            <a:off x="549360" y="-315714"/>
            <a:ext cx="8042040" cy="13366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ct val="100000"/>
              </a:lnSpc>
            </a:pPr>
            <a:r>
              <a:rPr lang="en-US" sz="4600" b="0" strike="noStrike" spc="-1" dirty="0">
                <a:solidFill>
                  <a:srgbClr val="2C7C9F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Solution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89" name="TextShape 2"/>
          <p:cNvSpPr txBox="1"/>
          <p:nvPr/>
        </p:nvSpPr>
        <p:spPr>
          <a:xfrm>
            <a:off x="549360" y="1382802"/>
            <a:ext cx="8042040" cy="43430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r>
              <a:rPr lang="en-US" sz="2400" b="0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Having appropriate assessment is key, and students need to be exposed to real world </a:t>
            </a:r>
            <a:r>
              <a:rPr lang="en-US" sz="2400" b="1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open-ended </a:t>
            </a:r>
            <a:r>
              <a:rPr lang="en-US" sz="2400" b="0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problems that they must solve, either individually or in small groups (e.g. Garfield 1995; Gal and Garfield 1997; </a:t>
            </a:r>
            <a:r>
              <a:rPr lang="en-US" sz="2400" b="0" strike="noStrike" spc="-1" dirty="0" err="1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Tishkovskaya</a:t>
            </a:r>
            <a:r>
              <a:rPr lang="en-US" sz="2400" b="0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 and Lancaster (2012)).</a:t>
            </a: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endParaRPr lang="en-US" sz="2400" spc="-1" dirty="0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endParaRPr lang="en-US" sz="2400" spc="-1" dirty="0" smtClean="0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endParaRPr lang="en-US" sz="2400" spc="-1" dirty="0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r>
              <a:rPr lang="en-US" sz="2400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As such, I decided to change the assessment style of the module albeit not radically to be fair to the students and to </a:t>
            </a:r>
            <a:r>
              <a:rPr lang="en-US" sz="2400" spc="-1" dirty="0" err="1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minimise</a:t>
            </a:r>
            <a:r>
              <a:rPr lang="en-US" sz="2400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 risk.</a:t>
            </a: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endParaRPr lang="en-US" sz="2400" spc="-1" dirty="0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endParaRPr lang="en-US" sz="2400" b="0" strike="noStrike" spc="-1" dirty="0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  <a:p>
            <a:endParaRPr lang="en-US" sz="2400" b="0" strike="noStrike" spc="-1" dirty="0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578"/>
    </mc:Choice>
    <mc:Fallback>
      <p:transition xmlns:p14="http://schemas.microsoft.com/office/powerpoint/2010/main" spd="slow" advTm="80578"/>
    </mc:Fallback>
  </mc:AlternateContent>
  <p:timing>
    <p:tnLst>
      <p:par>
        <p:cTn xmlns:p14="http://schemas.microsoft.com/office/powerpoint/2010/main"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549360" y="-590322"/>
            <a:ext cx="8042040" cy="13366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ct val="100000"/>
              </a:lnSpc>
            </a:pPr>
            <a:r>
              <a:rPr lang="en-US" sz="4600" spc="-1" dirty="0" smtClean="0">
                <a:solidFill>
                  <a:srgbClr val="2C7C9F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Changing the</a:t>
            </a:r>
            <a:r>
              <a:rPr lang="en-US" sz="4600" b="0" strike="noStrike" spc="-1" dirty="0" smtClean="0">
                <a:solidFill>
                  <a:srgbClr val="2C7C9F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 assessment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91" name="TextShape 2"/>
          <p:cNvSpPr txBox="1"/>
          <p:nvPr/>
        </p:nvSpPr>
        <p:spPr>
          <a:xfrm>
            <a:off x="549360" y="879354"/>
            <a:ext cx="8042040" cy="43430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r>
              <a:rPr lang="en-US" sz="2400" b="0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Summative assessment for the course was worth 20% and comprised of a set of closed-form questions, some of which were mathematical while the rest involved data analysis</a:t>
            </a:r>
            <a:r>
              <a:rPr lang="en-US" sz="2400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.</a:t>
            </a: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endParaRPr lang="en-US" sz="2400" b="0" strike="noStrike" spc="-1" dirty="0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r>
              <a:rPr lang="en-US" sz="2400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Firstly, I increased the percentage to 30% to </a:t>
            </a:r>
            <a:r>
              <a:rPr lang="en-US" sz="2400" spc="-1" dirty="0" err="1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emphasise</a:t>
            </a:r>
            <a:r>
              <a:rPr lang="en-US" sz="2400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 the importance of doing practical work.</a:t>
            </a: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endParaRPr lang="en-US" sz="2400" b="0" strike="noStrike" spc="-1" dirty="0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r>
              <a:rPr lang="en-US" sz="2400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Second, I introduced examples from my own research both in lectures and the assessment (Nolan and Speed, 1999; Marriott et al. 2009) to make the problems more authentic </a:t>
            </a:r>
            <a:r>
              <a:rPr lang="en-US" sz="2400" b="0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e.g. </a:t>
            </a:r>
          </a:p>
          <a:p>
            <a:pPr marL="685800" lvl="1" indent="-336240">
              <a:lnSpc>
                <a:spcPct val="100000"/>
              </a:lnSpc>
              <a:buClr>
                <a:srgbClr val="215D77"/>
              </a:buClr>
              <a:buSzPct val="110000"/>
              <a:buFont typeface="Wingdings 2" charset="2"/>
              <a:buChar char=""/>
            </a:pPr>
            <a:r>
              <a:rPr lang="en-US" sz="2200" b="0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Changes in distribution of butterfly species with time and habitat.</a:t>
            </a:r>
            <a:endParaRPr lang="en-US" sz="2000" b="0" strike="noStrike" spc="-1" dirty="0" smtClean="0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endParaRPr lang="en-US" sz="2400" b="0" strike="noStrike" spc="-1" dirty="0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513"/>
    </mc:Choice>
    <mc:Fallback>
      <p:transition xmlns:p14="http://schemas.microsoft.com/office/powerpoint/2010/main" spd="slow" advTm="112513"/>
    </mc:Fallback>
  </mc:AlternateContent>
  <p:timing>
    <p:tnLst>
      <p:par>
        <p:cTn xmlns:p14="http://schemas.microsoft.com/office/powerpoint/2010/main"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549360" y="-372924"/>
            <a:ext cx="8042040" cy="13366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ct val="100000"/>
              </a:lnSpc>
            </a:pPr>
            <a:r>
              <a:rPr lang="en-US" sz="4600" spc="-1" dirty="0" smtClean="0">
                <a:solidFill>
                  <a:srgbClr val="2C7C9F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Changing the</a:t>
            </a:r>
            <a:r>
              <a:rPr lang="en-US" sz="4600" b="0" strike="noStrike" spc="-1" dirty="0" smtClean="0">
                <a:solidFill>
                  <a:srgbClr val="2C7C9F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 assessment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91" name="TextShape 2"/>
          <p:cNvSpPr txBox="1"/>
          <p:nvPr/>
        </p:nvSpPr>
        <p:spPr>
          <a:xfrm>
            <a:off x="549360" y="1382802"/>
            <a:ext cx="8042040" cy="43430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r>
              <a:rPr lang="en-US" sz="2400" b="0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Third, I changed the structure of the questions to be more open-ended. E.g. </a:t>
            </a: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endParaRPr lang="en-US" sz="2400" spc="-1" dirty="0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r>
              <a:rPr lang="en-US" sz="2400" b="0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“Investigate the relationship between infection and the three given predictors”</a:t>
            </a:r>
            <a:r>
              <a:rPr lang="en-US" sz="2400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/>
            </a:r>
            <a:br>
              <a:rPr lang="en-US" sz="2400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</a:br>
            <a:r>
              <a:rPr lang="en-US" sz="2400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							rather than</a:t>
            </a: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r>
              <a:rPr lang="en-US" sz="2400" b="0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“Fit a binomial model to number of infections with two-way interactions of the two variables”.</a:t>
            </a: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endParaRPr lang="en-US" sz="2400" spc="-1" dirty="0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r>
              <a:rPr lang="en-US" sz="2400" b="0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This meant that students came up with different answers but the point was to assess the statistical reasoning rather than the actual solution.</a:t>
            </a: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endParaRPr lang="en-US" sz="2400" spc="-1" dirty="0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29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269"/>
    </mc:Choice>
    <mc:Fallback>
      <p:transition xmlns:p14="http://schemas.microsoft.com/office/powerpoint/2010/main" spd="slow" advTm="70269"/>
    </mc:Fallback>
  </mc:AlternateContent>
  <p:timing>
    <p:tnLst>
      <p:par>
        <p:cTn xmlns:p14="http://schemas.microsoft.com/office/powerpoint/2010/main"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549360" y="-590322"/>
            <a:ext cx="8042040" cy="13366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ct val="100000"/>
              </a:lnSpc>
            </a:pPr>
            <a:r>
              <a:rPr lang="en-US" sz="4600" spc="-1" dirty="0" smtClean="0">
                <a:solidFill>
                  <a:srgbClr val="2C7C9F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Changing the</a:t>
            </a:r>
            <a:r>
              <a:rPr lang="en-US" sz="4600" b="0" strike="noStrike" spc="-1" dirty="0" smtClean="0">
                <a:solidFill>
                  <a:srgbClr val="2C7C9F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 assessment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91" name="TextShape 2"/>
          <p:cNvSpPr txBox="1"/>
          <p:nvPr/>
        </p:nvSpPr>
        <p:spPr>
          <a:xfrm>
            <a:off x="549360" y="970890"/>
            <a:ext cx="8042040" cy="43430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r>
              <a:rPr lang="en-US" sz="2000" b="0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Fourth, I offered the students the option to the students to work in pairs to promote collaboration.</a:t>
            </a: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endParaRPr lang="en-US" sz="2000" spc="-1" dirty="0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r>
              <a:rPr lang="en-US" sz="2000" b="0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Group work is thought </a:t>
            </a:r>
            <a:r>
              <a:rPr lang="en-US" sz="2000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to promote communication skills (e.g. </a:t>
            </a:r>
            <a:r>
              <a:rPr lang="it-IT" sz="2000" spc="-1" dirty="0" err="1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Delucchi</a:t>
            </a:r>
            <a:r>
              <a:rPr lang="it-IT" sz="2000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 (1993)</a:t>
            </a:r>
            <a:r>
              <a:rPr lang="en-US" sz="2000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) that are very important to modern day statisticians.</a:t>
            </a: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endParaRPr lang="en-US" sz="2000" b="0" strike="noStrike" spc="-1" dirty="0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r>
              <a:rPr lang="en-US" sz="2000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I found that students were much more willing to talk to each other rather than the lecturer which helped strengthen the learning.</a:t>
            </a: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endParaRPr lang="en-US" sz="2000" b="0" strike="noStrike" spc="-1" dirty="0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r>
              <a:rPr lang="en-US" sz="2000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Fifth, based on student feedback, I reduced emphasis on programming skills by providing skeleton code.</a:t>
            </a: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endParaRPr lang="en-US" sz="2000" spc="-1" dirty="0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r>
              <a:rPr lang="en-US" sz="2000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Thus focus shifted on interpretation rather than coding, a skill that varied drastically amongst students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71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773"/>
    </mc:Choice>
    <mc:Fallback>
      <p:transition xmlns:p14="http://schemas.microsoft.com/office/powerpoint/2010/main" spd="slow" advTm="116773"/>
    </mc:Fallback>
  </mc:AlternateContent>
  <p:timing>
    <p:tnLst>
      <p:par>
        <p:cTn xmlns:p14="http://schemas.microsoft.com/office/powerpoint/2010/main"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549360" y="-533112"/>
            <a:ext cx="8042040" cy="13366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ct val="100000"/>
              </a:lnSpc>
            </a:pPr>
            <a:r>
              <a:rPr lang="en-US" sz="4600" spc="-1" dirty="0" smtClean="0">
                <a:solidFill>
                  <a:srgbClr val="2C7C9F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Evaluation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sp>
        <p:nvSpPr>
          <p:cNvPr id="91" name="TextShape 2"/>
          <p:cNvSpPr txBox="1"/>
          <p:nvPr/>
        </p:nvSpPr>
        <p:spPr>
          <a:xfrm>
            <a:off x="549360" y="1073868"/>
            <a:ext cx="8042040" cy="43430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r>
              <a:rPr lang="en-GB" sz="2000" b="0" strike="noStrike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MACE score for the module was 4.6/5, the highest score in mathematics for 2016-17, so students overall happy.</a:t>
            </a: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endParaRPr lang="en-GB" sz="2000" spc="-1" dirty="0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r>
              <a:rPr lang="en-GB" sz="2000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Negative comments were mostly about 30% not being enough for open-ended summative assessment.</a:t>
            </a: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endParaRPr lang="en-US" sz="2000" spc="-1" dirty="0" smtClean="0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r>
              <a:rPr lang="en-US" sz="2000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P</a:t>
            </a:r>
            <a:r>
              <a:rPr lang="en-US" sz="2000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ositive comments were about reduced emphasis on coding and enthusiasm from lecturer.</a:t>
            </a: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endParaRPr lang="en-US" sz="2000" spc="-1" dirty="0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r>
              <a:rPr lang="en-US" sz="2000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Lecture attendance was also high for a </a:t>
            </a:r>
            <a:r>
              <a:rPr lang="en-US" sz="2000" spc="-1" dirty="0" err="1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maths</a:t>
            </a:r>
            <a:r>
              <a:rPr lang="en-US" sz="2000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 module (at least 2/3) from which I assume the students found the lectures interesting due to real life examples demonstrated.</a:t>
            </a: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endParaRPr lang="en-US" sz="2000" spc="-1" dirty="0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r>
              <a:rPr lang="en-US" sz="2000" spc="-1" dirty="0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Problem solving skills: Students doing group project for other module seemed keen to act as the “statisticians” and to apply the methods I taught them to solve the project problem.</a:t>
            </a: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endParaRPr lang="en-US" sz="2000" spc="-1" dirty="0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  <a:p>
            <a:pPr marL="349200" indent="-34884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endParaRPr lang="en-US" sz="2000" spc="-1" dirty="0" smtClean="0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News Gothic MT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229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454"/>
    </mc:Choice>
    <mc:Fallback>
      <p:transition xmlns:p14="http://schemas.microsoft.com/office/powerpoint/2010/main" spd="slow" advTm="161454"/>
    </mc:Fallback>
  </mc:AlternateContent>
  <p:timing>
    <p:tnLst>
      <p:par>
        <p:cTn xmlns:p14="http://schemas.microsoft.com/office/powerpoint/2010/main"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23553</TotalTime>
  <Words>782</Words>
  <Application>Microsoft Macintosh PowerPoint</Application>
  <PresentationFormat>On-screen Show (4:3)</PresentationFormat>
  <Paragraphs>83</Paragraphs>
  <Slides>10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 student engagement in lectures</dc:title>
  <dc:subject/>
  <dc:creator>Theo Economou</dc:creator>
  <dc:description/>
  <cp:lastModifiedBy>Theo Economou</cp:lastModifiedBy>
  <cp:revision>75</cp:revision>
  <dcterms:created xsi:type="dcterms:W3CDTF">2017-04-14T09:47:30Z</dcterms:created>
  <dcterms:modified xsi:type="dcterms:W3CDTF">2017-06-22T10:31:35Z</dcterms:modified>
  <dc:language>en-GB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On-screen Show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9</vt:i4>
  </property>
</Properties>
</file>